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4" r:id="rId3"/>
    <p:sldId id="256" r:id="rId4"/>
    <p:sldId id="265" r:id="rId5"/>
    <p:sldId id="257" r:id="rId6"/>
    <p:sldId id="278" r:id="rId7"/>
    <p:sldId id="272" r:id="rId8"/>
    <p:sldId id="277" r:id="rId9"/>
    <p:sldId id="262" r:id="rId10"/>
    <p:sldId id="279" r:id="rId11"/>
    <p:sldId id="263" r:id="rId12"/>
    <p:sldId id="264" r:id="rId13"/>
    <p:sldId id="280" r:id="rId14"/>
    <p:sldId id="281" r:id="rId15"/>
    <p:sldId id="282" r:id="rId16"/>
    <p:sldId id="273" r:id="rId17"/>
    <p:sldId id="259" r:id="rId18"/>
    <p:sldId id="283" r:id="rId19"/>
    <p:sldId id="285" r:id="rId20"/>
    <p:sldId id="258" r:id="rId21"/>
    <p:sldId id="284" r:id="rId22"/>
    <p:sldId id="267" r:id="rId23"/>
    <p:sldId id="261" r:id="rId24"/>
    <p:sldId id="266" r:id="rId25"/>
    <p:sldId id="286" r:id="rId26"/>
    <p:sldId id="268" r:id="rId27"/>
    <p:sldId id="269" r:id="rId28"/>
    <p:sldId id="287" r:id="rId29"/>
    <p:sldId id="288" r:id="rId30"/>
    <p:sldId id="289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5ECE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84" y="-1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4DD2-8E42-4870-AB3E-AA519C4BEFCF}" type="datetimeFigureOut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0BD3-818A-4985-B70C-A24B67A5E88F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4DD2-8E42-4870-AB3E-AA519C4BEFCF}" type="datetimeFigureOut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0BD3-818A-4985-B70C-A24B67A5E88F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4DD2-8E42-4870-AB3E-AA519C4BEFCF}" type="datetimeFigureOut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0BD3-818A-4985-B70C-A24B67A5E88F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4DD2-8E42-4870-AB3E-AA519C4BEFCF}" type="datetimeFigureOut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0BD3-818A-4985-B70C-A24B67A5E88F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4DD2-8E42-4870-AB3E-AA519C4BEFCF}" type="datetimeFigureOut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0BD3-818A-4985-B70C-A24B67A5E88F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4DD2-8E42-4870-AB3E-AA519C4BEFCF}" type="datetimeFigureOut">
              <a:rPr lang="it-IT" smtClean="0"/>
              <a:pPr/>
              <a:t>19/03/2020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0BD3-818A-4985-B70C-A24B67A5E88F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4DD2-8E42-4870-AB3E-AA519C4BEFCF}" type="datetimeFigureOut">
              <a:rPr lang="it-IT" smtClean="0"/>
              <a:pPr/>
              <a:t>19/03/2020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0BD3-818A-4985-B70C-A24B67A5E88F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4DD2-8E42-4870-AB3E-AA519C4BEFCF}" type="datetimeFigureOut">
              <a:rPr lang="it-IT" smtClean="0"/>
              <a:pPr/>
              <a:t>19/03/2020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0BD3-818A-4985-B70C-A24B67A5E88F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4DD2-8E42-4870-AB3E-AA519C4BEFCF}" type="datetimeFigureOut">
              <a:rPr lang="it-IT" smtClean="0"/>
              <a:pPr/>
              <a:t>19/03/2020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0BD3-818A-4985-B70C-A24B67A5E88F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4DD2-8E42-4870-AB3E-AA519C4BEFCF}" type="datetimeFigureOut">
              <a:rPr lang="it-IT" smtClean="0"/>
              <a:pPr/>
              <a:t>19/03/2020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0BD3-818A-4985-B70C-A24B67A5E88F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4DD2-8E42-4870-AB3E-AA519C4BEFCF}" type="datetimeFigureOut">
              <a:rPr lang="it-IT" smtClean="0"/>
              <a:pPr/>
              <a:t>19/03/2020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0BD3-818A-4985-B70C-A24B67A5E88F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24DD2-8E42-4870-AB3E-AA519C4BEFCF}" type="datetimeFigureOut">
              <a:rPr lang="it-IT" smtClean="0"/>
              <a:pPr/>
              <a:t>19/03/2020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00BD3-818A-4985-B70C-A24B67A5E88F}" type="slidenum">
              <a:rPr lang="it-IT" smtClean="0"/>
              <a:pPr/>
              <a:t>‹Nº›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 descr="Colomba, Mano, Trust, Dio, Pregare, Preghiera, Pace"/>
          <p:cNvPicPr>
            <a:picLocks noChangeAspect="1" noChangeArrowheads="1"/>
          </p:cNvPicPr>
          <p:nvPr/>
        </p:nvPicPr>
        <p:blipFill>
          <a:blip r:embed="rId3" cstate="print"/>
          <a:srcRect l="1963" r="5901"/>
          <a:stretch>
            <a:fillRect/>
          </a:stretch>
        </p:blipFill>
        <p:spPr bwMode="auto">
          <a:xfrm>
            <a:off x="-1" y="0"/>
            <a:ext cx="9217343" cy="6858001"/>
          </a:xfrm>
          <a:prstGeom prst="rect">
            <a:avLst/>
          </a:prstGeom>
          <a:noFill/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63480" y="5085184"/>
            <a:ext cx="4680520" cy="12687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2400" b="1" i="1" dirty="0" smtClean="0">
                <a:latin typeface="Comic Sans MS" pitchFamily="66" charset="0"/>
              </a:rPr>
              <a:t>“Resumen”</a:t>
            </a:r>
            <a:r>
              <a:rPr lang="it-IT" sz="2400" b="1" i="1" dirty="0" smtClean="0">
                <a:latin typeface="Comic Sans MS" pitchFamily="66" charset="0"/>
              </a:rPr>
              <a:t/>
            </a:r>
            <a:br>
              <a:rPr lang="it-IT" sz="2400" b="1" i="1" dirty="0" smtClean="0">
                <a:latin typeface="Comic Sans MS" pitchFamily="66" charset="0"/>
              </a:rPr>
            </a:br>
            <a:r>
              <a:rPr lang="it-IT" sz="2400" b="1" i="1" dirty="0" smtClean="0">
                <a:latin typeface="Comic Sans MS" pitchFamily="66" charset="0"/>
              </a:rPr>
              <a:t>(</a:t>
            </a:r>
            <a:r>
              <a:rPr lang="it-IT" sz="2400" b="1" i="1" dirty="0" smtClean="0">
                <a:latin typeface="Comic Sans MS" pitchFamily="66" charset="0"/>
              </a:rPr>
              <a:t>ideas para los aspectos”…, </a:t>
            </a:r>
            <a:r>
              <a:rPr lang="it-IT" sz="2400" b="1" i="1" dirty="0" smtClean="0">
                <a:latin typeface="Comic Sans MS" pitchFamily="66" charset="0"/>
              </a:rPr>
              <a:t/>
            </a:r>
            <a:br>
              <a:rPr lang="it-IT" sz="2400" b="1" i="1" dirty="0" smtClean="0">
                <a:latin typeface="Comic Sans MS" pitchFamily="66" charset="0"/>
              </a:rPr>
            </a:br>
            <a:r>
              <a:rPr lang="it-IT" sz="2400" b="1" i="1" dirty="0" smtClean="0">
                <a:latin typeface="Comic Sans MS" pitchFamily="66" charset="0"/>
              </a:rPr>
              <a:t>esperando </a:t>
            </a:r>
            <a:r>
              <a:rPr lang="it-IT" sz="2400" b="1" i="1" dirty="0" smtClean="0">
                <a:latin typeface="Comic Sans MS" pitchFamily="66" charset="0"/>
              </a:rPr>
              <a:t>la </a:t>
            </a:r>
            <a:r>
              <a:rPr lang="it-IT" sz="2400" b="1" i="1" dirty="0" smtClean="0">
                <a:latin typeface="Comic Sans MS" pitchFamily="66" charset="0"/>
              </a:rPr>
              <a:t>libertad)</a:t>
            </a:r>
            <a:endParaRPr lang="it-IT" sz="2400" b="1" i="1" dirty="0">
              <a:latin typeface="Comic Sans MS" pitchFamily="66" charset="0"/>
            </a:endParaRPr>
          </a:p>
        </p:txBody>
      </p:sp>
      <p:sp>
        <p:nvSpPr>
          <p:cNvPr id="18436" name="AutoShape 4" descr="Risultato immagini per liber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438" name="AutoShape 6" descr="Risultato immagini per liber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ransition spd="slow">
    <p:split dir="in"/>
    <p:sndAc>
      <p:stSnd>
        <p:snd r:embed="rId2" name="Richard_Clayderman_-_We_Are_The_Worl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15616" y="404664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latin typeface="Comic Sans MS" pitchFamily="66" charset="0"/>
              </a:rPr>
              <a:t>Una </a:t>
            </a:r>
            <a:r>
              <a:rPr lang="it-IT" sz="2400" b="1" dirty="0" smtClean="0">
                <a:latin typeface="Comic Sans MS" pitchFamily="66" charset="0"/>
              </a:rPr>
              <a:t>llamada </a:t>
            </a:r>
            <a:r>
              <a:rPr lang="it-IT" sz="2400" b="1" dirty="0" smtClean="0">
                <a:latin typeface="Comic Sans MS" pitchFamily="66" charset="0"/>
              </a:rPr>
              <a:t>al </a:t>
            </a:r>
            <a:r>
              <a:rPr lang="it-IT" sz="2400" b="1" dirty="0" smtClean="0">
                <a:latin typeface="Comic Sans MS" pitchFamily="66" charset="0"/>
              </a:rPr>
              <a:t>día... ¡Lo podemos intentar!</a:t>
            </a:r>
            <a:endParaRPr lang="it-IT" sz="2400" b="1" dirty="0">
              <a:latin typeface="Comic Sans MS" pitchFamily="66" charset="0"/>
            </a:endParaRPr>
          </a:p>
        </p:txBody>
      </p:sp>
      <p:pic>
        <p:nvPicPr>
          <p:cNvPr id="37890" name="Picture 2" descr="Telefono Cellulare, Mobile, Smartphone"/>
          <p:cNvPicPr>
            <a:picLocks noChangeAspect="1" noChangeArrowheads="1"/>
          </p:cNvPicPr>
          <p:nvPr/>
        </p:nvPicPr>
        <p:blipFill>
          <a:blip r:embed="rId2" cstate="print"/>
          <a:srcRect t="4770"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Tulipano, Pasqua, Natura, Impianto, Governo Feder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90749"/>
            <a:ext cx="9144000" cy="4667251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3148034" y="836712"/>
            <a:ext cx="2637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Amarillo</a:t>
            </a:r>
            <a:endParaRPr lang="it-IT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332656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B050"/>
                </a:solidFill>
                <a:latin typeface="Comic Sans MS" pitchFamily="66" charset="0"/>
              </a:rPr>
              <a:t>Abramos el Evangelio cada día, al azar,y dejémonos decir </a:t>
            </a:r>
            <a:r>
              <a:rPr lang="it-IT" sz="2400" b="1" dirty="0" smtClean="0">
                <a:solidFill>
                  <a:srgbClr val="00B050"/>
                </a:solidFill>
                <a:latin typeface="Comic Sans MS" pitchFamily="66" charset="0"/>
              </a:rPr>
              <a:t>una </a:t>
            </a:r>
            <a:r>
              <a:rPr lang="it-IT" sz="2400" b="1" dirty="0" smtClean="0">
                <a:solidFill>
                  <a:srgbClr val="00B050"/>
                </a:solidFill>
                <a:latin typeface="Comic Sans MS" pitchFamily="66" charset="0"/>
              </a:rPr>
              <a:t>Palabra para la jornada</a:t>
            </a:r>
            <a:r>
              <a:rPr lang="it-IT" sz="2400" b="1" dirty="0" smtClean="0">
                <a:solidFill>
                  <a:srgbClr val="00B050"/>
                </a:solidFill>
                <a:latin typeface="Comic Sans MS" pitchFamily="66" charset="0"/>
              </a:rPr>
              <a:t>....</a:t>
            </a:r>
          </a:p>
        </p:txBody>
      </p:sp>
      <p:pic>
        <p:nvPicPr>
          <p:cNvPr id="10244" name="Picture 4" descr="Le Mani, Libro, Lettura, Libro Aperto, Bibb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30542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07704" y="260648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B050"/>
                </a:solidFill>
                <a:latin typeface="Comic Sans MS" pitchFamily="66" charset="0"/>
              </a:rPr>
              <a:t>¿Probemos </a:t>
            </a:r>
            <a:r>
              <a:rPr lang="it-IT" sz="2400" b="1" dirty="0" smtClean="0">
                <a:solidFill>
                  <a:srgbClr val="00B050"/>
                </a:solidFill>
                <a:latin typeface="Comic Sans MS" pitchFamily="66" charset="0"/>
              </a:rPr>
              <a:t>a </a:t>
            </a:r>
            <a:r>
              <a:rPr lang="it-IT" sz="2400" b="1" dirty="0" smtClean="0">
                <a:solidFill>
                  <a:srgbClr val="00B050"/>
                </a:solidFill>
                <a:latin typeface="Comic Sans MS" pitchFamily="66" charset="0"/>
              </a:rPr>
              <a:t>escribir </a:t>
            </a:r>
            <a:r>
              <a:rPr lang="it-IT" sz="2400" b="1" dirty="0" smtClean="0">
                <a:solidFill>
                  <a:srgbClr val="00B050"/>
                </a:solidFill>
                <a:latin typeface="Comic Sans MS" pitchFamily="66" charset="0"/>
              </a:rPr>
              <a:t>una </a:t>
            </a:r>
            <a:r>
              <a:rPr lang="it-IT" sz="2400" b="1" dirty="0" smtClean="0">
                <a:solidFill>
                  <a:srgbClr val="00B050"/>
                </a:solidFill>
                <a:latin typeface="Comic Sans MS" pitchFamily="66" charset="0"/>
              </a:rPr>
              <a:t>oración? Una nuestra, personal. </a:t>
            </a:r>
            <a:endParaRPr lang="it-IT" sz="2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0962" name="Picture 2" descr="Scrittura, Penna, Uomo, Inchiostro, Carta, Matite, Ma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80796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B050"/>
                </a:solidFill>
                <a:latin typeface="Comic Sans MS" pitchFamily="66" charset="0"/>
              </a:rPr>
              <a:t>Trate</a:t>
            </a:r>
            <a:r>
              <a:rPr lang="it-IT" sz="2400" b="1" dirty="0" smtClean="0">
                <a:solidFill>
                  <a:srgbClr val="00B050"/>
                </a:solidFill>
                <a:latin typeface="Comic Sans MS" pitchFamily="66" charset="0"/>
              </a:rPr>
              <a:t>mos de escribir lo que tenemos en el corazón, </a:t>
            </a:r>
            <a:r>
              <a:rPr lang="it-IT" sz="2400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it-IT" sz="24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it-IT" sz="2400" b="1" dirty="0" smtClean="0">
                <a:solidFill>
                  <a:srgbClr val="00B050"/>
                </a:solidFill>
                <a:latin typeface="Comic Sans MS" pitchFamily="66" charset="0"/>
              </a:rPr>
              <a:t>por ejemplo, los sentimientos hacia nuestra Madre    del Cielo, </a:t>
            </a:r>
            <a:endParaRPr lang="it-IT" sz="2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39946" name="Picture 10" descr="Risultato immagini per madonna di fati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2050"/>
            <a:ext cx="8477250" cy="5695950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404664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B050"/>
                </a:solidFill>
                <a:latin typeface="Comic Sans MS" pitchFamily="66" charset="0"/>
              </a:rPr>
              <a:t>después</a:t>
            </a:r>
            <a:r>
              <a:rPr lang="it-IT" sz="2400" b="1" dirty="0" smtClean="0">
                <a:solidFill>
                  <a:srgbClr val="00B050"/>
                </a:solidFill>
                <a:latin typeface="Comic Sans MS" pitchFamily="66" charset="0"/>
              </a:rPr>
              <a:t> por Jesús…, construyamos nuestro libro personal de </a:t>
            </a:r>
            <a:r>
              <a:rPr lang="it-IT" sz="2400" b="1" dirty="0" smtClean="0">
                <a:solidFill>
                  <a:srgbClr val="00B050"/>
                </a:solidFill>
                <a:latin typeface="Comic Sans MS" pitchFamily="66" charset="0"/>
              </a:rPr>
              <a:t>"</a:t>
            </a:r>
            <a:r>
              <a:rPr lang="it-IT" sz="2400" b="1" dirty="0" smtClean="0">
                <a:solidFill>
                  <a:srgbClr val="00B050"/>
                </a:solidFill>
                <a:latin typeface="Comic Sans MS" pitchFamily="66" charset="0"/>
              </a:rPr>
              <a:t>correspondencia de amor”.</a:t>
            </a:r>
            <a:endParaRPr lang="it-IT" sz="2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38920" name="Picture 8" descr="Il Papa prega davanti al Crocifisso di San Marcello al Corso"/>
          <p:cNvPicPr>
            <a:picLocks noChangeAspect="1" noChangeArrowheads="1"/>
          </p:cNvPicPr>
          <p:nvPr/>
        </p:nvPicPr>
        <p:blipFill>
          <a:blip r:embed="rId2" cstate="print"/>
          <a:srcRect l="8223" r="10460"/>
          <a:stretch>
            <a:fillRect/>
          </a:stretch>
        </p:blipFill>
        <p:spPr bwMode="auto">
          <a:xfrm>
            <a:off x="323528" y="1268760"/>
            <a:ext cx="8464357" cy="586035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Rush, Erba, Prato, Halme, Fili D'Erba, Succoso, Ver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12675"/>
            <a:ext cx="8460432" cy="634532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Rettangolo 3"/>
          <p:cNvSpPr/>
          <p:nvPr/>
        </p:nvSpPr>
        <p:spPr>
          <a:xfrm>
            <a:off x="3563888" y="188640"/>
            <a:ext cx="1863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5400" b="1" dirty="0" smtClean="0">
                <a:ln/>
                <a:solidFill>
                  <a:schemeClr val="accent3"/>
                </a:solidFill>
              </a:rPr>
              <a:t>Verde</a:t>
            </a:r>
            <a:endParaRPr lang="it-IT" sz="5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548680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FF00"/>
                </a:solidFill>
                <a:latin typeface="Comic Sans MS" pitchFamily="66" charset="0"/>
              </a:rPr>
              <a:t>¡</a:t>
            </a:r>
            <a:r>
              <a:rPr lang="it-IT" sz="2400" b="1" dirty="0" smtClean="0">
                <a:solidFill>
                  <a:srgbClr val="FFFF00"/>
                </a:solidFill>
                <a:latin typeface="Comic Sans MS" pitchFamily="66" charset="0"/>
              </a:rPr>
              <a:t>Gimnasia </a:t>
            </a:r>
            <a:r>
              <a:rPr lang="it-IT" sz="2400" b="1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it-IT" sz="24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it-IT" sz="2400" b="1" dirty="0" smtClean="0">
                <a:solidFill>
                  <a:srgbClr val="FFFF00"/>
                </a:solidFill>
                <a:latin typeface="Comic Sans MS" pitchFamily="66" charset="0"/>
              </a:rPr>
              <a:t>– </a:t>
            </a:r>
            <a:r>
              <a:rPr lang="it-IT" sz="2400" b="1" dirty="0" smtClean="0">
                <a:solidFill>
                  <a:srgbClr val="FFFF00"/>
                </a:solidFill>
                <a:latin typeface="Comic Sans MS" pitchFamily="66" charset="0"/>
              </a:rPr>
              <a:t>según las posibilidades de cada uno - todos los días! </a:t>
            </a:r>
            <a:endParaRPr lang="it-IT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7170" name="Picture 2" descr="Risultato immagini per ginnastica in casa"/>
          <p:cNvPicPr>
            <a:picLocks noChangeAspect="1" noChangeArrowheads="1"/>
          </p:cNvPicPr>
          <p:nvPr/>
        </p:nvPicPr>
        <p:blipFill>
          <a:blip r:embed="rId2" cstate="print"/>
          <a:srcRect b="14286"/>
          <a:stretch>
            <a:fillRect/>
          </a:stretch>
        </p:blipFill>
        <p:spPr bwMode="auto">
          <a:xfrm>
            <a:off x="0" y="1529408"/>
            <a:ext cx="8871007" cy="532859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260648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FF00"/>
                </a:solidFill>
                <a:latin typeface="Comic Sans MS" pitchFamily="66" charset="0"/>
              </a:rPr>
              <a:t>Y alimentar bien el cuerpo </a:t>
            </a:r>
            <a:r>
              <a:rPr lang="it-IT" sz="2400" b="1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it-IT" sz="24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it-IT" sz="2400" b="1" dirty="0" smtClean="0">
                <a:solidFill>
                  <a:srgbClr val="FFFF00"/>
                </a:solidFill>
                <a:latin typeface="Comic Sans MS" pitchFamily="66" charset="0"/>
              </a:rPr>
              <a:t>(también tenemos el tiempo para preparar las comidas que nos gustan </a:t>
            </a:r>
            <a:r>
              <a:rPr lang="it-IT" sz="2400" b="1" dirty="0">
                <a:solidFill>
                  <a:srgbClr val="FFFF00"/>
                </a:solidFill>
                <a:latin typeface="Comic Sans MS" pitchFamily="66" charset="0"/>
              </a:rPr>
              <a:t>o </a:t>
            </a:r>
            <a:r>
              <a:rPr lang="it-IT" sz="2400" b="1" dirty="0" smtClean="0">
                <a:solidFill>
                  <a:srgbClr val="FFFF00"/>
                </a:solidFill>
                <a:latin typeface="Comic Sans MS" pitchFamily="66" charset="0"/>
              </a:rPr>
              <a:t>gustan </a:t>
            </a:r>
            <a:r>
              <a:rPr lang="it-IT" sz="2400" b="1" dirty="0" smtClean="0">
                <a:solidFill>
                  <a:srgbClr val="FFFF00"/>
                </a:solidFill>
                <a:latin typeface="Comic Sans MS" pitchFamily="66" charset="0"/>
              </a:rPr>
              <a:t>a </a:t>
            </a:r>
            <a:r>
              <a:rPr lang="it-IT" sz="2400" b="1" dirty="0" smtClean="0">
                <a:solidFill>
                  <a:srgbClr val="FFFF00"/>
                </a:solidFill>
                <a:latin typeface="Comic Sans MS" pitchFamily="66" charset="0"/>
              </a:rPr>
              <a:t>quienes están </a:t>
            </a:r>
            <a:r>
              <a:rPr lang="it-IT" sz="2400" b="1" dirty="0" smtClean="0">
                <a:solidFill>
                  <a:srgbClr val="FFFF00"/>
                </a:solidFill>
                <a:latin typeface="Comic Sans MS" pitchFamily="66" charset="0"/>
              </a:rPr>
              <a:t>con </a:t>
            </a:r>
            <a:r>
              <a:rPr lang="it-IT" sz="2400" b="1" dirty="0" smtClean="0">
                <a:solidFill>
                  <a:srgbClr val="FFFF00"/>
                </a:solidFill>
                <a:latin typeface="Comic Sans MS" pitchFamily="66" charset="0"/>
              </a:rPr>
              <a:t>nosotros, pero requieren más tiempo de preparación…)</a:t>
            </a:r>
            <a:endParaRPr lang="it-IT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1986" name="Picture 2" descr="Risultato immagini per cucinare in casa"/>
          <p:cNvPicPr>
            <a:picLocks noChangeAspect="1" noChangeArrowheads="1"/>
          </p:cNvPicPr>
          <p:nvPr/>
        </p:nvPicPr>
        <p:blipFill>
          <a:blip r:embed="rId2" cstate="print"/>
          <a:srcRect l="6485"/>
          <a:stretch>
            <a:fillRect/>
          </a:stretch>
        </p:blipFill>
        <p:spPr bwMode="auto">
          <a:xfrm>
            <a:off x="-153791" y="1556792"/>
            <a:ext cx="9297791" cy="558393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067944" y="332656"/>
            <a:ext cx="15841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Azul</a:t>
            </a:r>
            <a:endParaRPr lang="it-IT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pic>
        <p:nvPicPr>
          <p:cNvPr id="43010" name="Picture 2" descr="Fiore, Macro, Dimenticare, Gocciolamento, Acq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6076951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isultato immagini per sfondo immagini arcobaleno"/>
          <p:cNvPicPr>
            <a:picLocks noChangeAspect="1" noChangeArrowheads="1"/>
          </p:cNvPicPr>
          <p:nvPr/>
        </p:nvPicPr>
        <p:blipFill>
          <a:blip r:embed="rId2" cstate="print"/>
          <a:srcRect b="10656"/>
          <a:stretch>
            <a:fillRect/>
          </a:stretch>
        </p:blipFill>
        <p:spPr bwMode="auto">
          <a:xfrm>
            <a:off x="1" y="-315417"/>
            <a:ext cx="9144000" cy="7173417"/>
          </a:xfrm>
          <a:prstGeom prst="rect">
            <a:avLst/>
          </a:prstGeom>
          <a:noFill/>
        </p:spPr>
      </p:pic>
      <p:pic>
        <p:nvPicPr>
          <p:cNvPr id="3" name="Immagine 2" descr="6c6f6d661802b114da2b008aa84d18d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908720"/>
            <a:ext cx="6552728" cy="47460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Rettangolo 3"/>
          <p:cNvSpPr/>
          <p:nvPr/>
        </p:nvSpPr>
        <p:spPr>
          <a:xfrm>
            <a:off x="467545" y="5877272"/>
            <a:ext cx="8676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400" b="1" dirty="0" smtClean="0">
                <a:solidFill>
                  <a:srgbClr val="C00000"/>
                </a:solidFill>
                <a:latin typeface="Comic Sans MS" pitchFamily="66" charset="0"/>
              </a:rPr>
              <a:t>«LOS </a:t>
            </a:r>
            <a:r>
              <a:rPr lang="it-IT" sz="2400" b="1" dirty="0" smtClean="0">
                <a:solidFill>
                  <a:srgbClr val="00B050"/>
                </a:solidFill>
                <a:latin typeface="Comic Sans MS" pitchFamily="66" charset="0"/>
              </a:rPr>
              <a:t>COLORES</a:t>
            </a:r>
            <a:r>
              <a:rPr lang="it-IT" sz="2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sz="2400" b="1" dirty="0" smtClean="0">
                <a:solidFill>
                  <a:srgbClr val="FFFF00"/>
                </a:solidFill>
                <a:latin typeface="Comic Sans MS" pitchFamily="66" charset="0"/>
              </a:rPr>
              <a:t>EN EL</a:t>
            </a:r>
            <a:r>
              <a:rPr lang="it-IT" sz="2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TIEMPO</a:t>
            </a:r>
            <a:r>
              <a:rPr lang="it-IT" sz="2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sz="2400" b="1" dirty="0" smtClean="0">
                <a:solidFill>
                  <a:srgbClr val="7030A0"/>
                </a:solidFill>
                <a:latin typeface="Comic Sans MS" pitchFamily="66" charset="0"/>
              </a:rPr>
              <a:t>DE LA</a:t>
            </a:r>
            <a:r>
              <a:rPr lang="it-IT" sz="2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sz="2400" b="1" dirty="0" smtClean="0">
                <a:solidFill>
                  <a:srgbClr val="FFC000"/>
                </a:solidFill>
                <a:latin typeface="Comic Sans MS" pitchFamily="66" charset="0"/>
              </a:rPr>
              <a:t>C</a:t>
            </a:r>
            <a:r>
              <a:rPr lang="it-IT" sz="2400" b="1" dirty="0" smtClean="0">
                <a:solidFill>
                  <a:srgbClr val="FFC000"/>
                </a:solidFill>
                <a:latin typeface="Comic Sans MS" pitchFamily="66" charset="0"/>
              </a:rPr>
              <a:t>UAREN</a:t>
            </a:r>
            <a:r>
              <a:rPr lang="it-IT" sz="2400" b="1" dirty="0" smtClean="0">
                <a:solidFill>
                  <a:srgbClr val="C00000"/>
                </a:solidFill>
                <a:latin typeface="Comic Sans MS" pitchFamily="66" charset="0"/>
              </a:rPr>
              <a:t>TENA</a:t>
            </a:r>
            <a:r>
              <a:rPr lang="it-IT" sz="2400" b="1" dirty="0" smtClean="0">
                <a:solidFill>
                  <a:srgbClr val="C00000"/>
                </a:solidFill>
                <a:latin typeface="Comic Sans MS" pitchFamily="66" charset="0"/>
              </a:rPr>
              <a:t>»</a:t>
            </a:r>
            <a:endParaRPr lang="it-IT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33265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latin typeface="Comic Sans MS" pitchFamily="66" charset="0"/>
              </a:rPr>
              <a:t>Vestirse como si </a:t>
            </a:r>
            <a:r>
              <a:rPr lang="it-IT" sz="2400" b="1" dirty="0" smtClean="0">
                <a:solidFill>
                  <a:srgbClr val="C00000"/>
                </a:solidFill>
                <a:latin typeface="Comic Sans MS" pitchFamily="66" charset="0"/>
              </a:rPr>
              <a:t>la </a:t>
            </a:r>
            <a:r>
              <a:rPr lang="it-IT" sz="2400" b="1" dirty="0" smtClean="0">
                <a:solidFill>
                  <a:srgbClr val="C00000"/>
                </a:solidFill>
                <a:latin typeface="Comic Sans MS" pitchFamily="66" charset="0"/>
              </a:rPr>
              <a:t>cuarentena no existiese… </a:t>
            </a:r>
            <a:r>
              <a:rPr lang="it-IT" sz="2400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it-IT" sz="24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it-IT" sz="2400" b="1" dirty="0" smtClean="0">
                <a:solidFill>
                  <a:srgbClr val="C00000"/>
                </a:solidFill>
                <a:latin typeface="Comic Sans MS" pitchFamily="66" charset="0"/>
              </a:rPr>
              <a:t>Si tenemos que trabajar en </a:t>
            </a:r>
            <a:r>
              <a:rPr lang="it-IT" sz="2400" b="1" dirty="0" smtClean="0">
                <a:solidFill>
                  <a:srgbClr val="C00000"/>
                </a:solidFill>
                <a:latin typeface="Comic Sans MS" pitchFamily="66" charset="0"/>
              </a:rPr>
              <a:t>casa, </a:t>
            </a:r>
            <a:r>
              <a:rPr lang="it-IT" sz="2400" b="1" dirty="0" smtClean="0">
                <a:solidFill>
                  <a:srgbClr val="C00000"/>
                </a:solidFill>
                <a:latin typeface="Comic Sans MS" pitchFamily="66" charset="0"/>
              </a:rPr>
              <a:t>vistámonos “        de </a:t>
            </a:r>
            <a:r>
              <a:rPr lang="it-IT" sz="2400" b="1" dirty="0" smtClean="0">
                <a:solidFill>
                  <a:srgbClr val="C00000"/>
                </a:solidFill>
                <a:latin typeface="Comic Sans MS" pitchFamily="66" charset="0"/>
              </a:rPr>
              <a:t>o</a:t>
            </a:r>
            <a:r>
              <a:rPr lang="it-IT" sz="2400" b="1" dirty="0" smtClean="0">
                <a:solidFill>
                  <a:srgbClr val="C00000"/>
                </a:solidFill>
                <a:latin typeface="Comic Sans MS" pitchFamily="66" charset="0"/>
              </a:rPr>
              <a:t>ficina”, </a:t>
            </a:r>
            <a:endParaRPr lang="it-IT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8" name="Picture 2" descr="Ufficio, Avvio, Business, Home Office, Uomo D'Affa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5716"/>
            <a:ext cx="8388424" cy="559228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332656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latin typeface="Comic Sans MS" pitchFamily="66" charset="0"/>
              </a:rPr>
              <a:t>no descuidar nuestro aspecto externo por nosotros </a:t>
            </a:r>
            <a:r>
              <a:rPr lang="it-IT" sz="2400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it-IT" sz="24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it-IT" sz="2400" b="1" dirty="0" smtClean="0">
                <a:solidFill>
                  <a:srgbClr val="C00000"/>
                </a:solidFill>
                <a:latin typeface="Comic Sans MS" pitchFamily="66" charset="0"/>
              </a:rPr>
              <a:t>mismos y para quienes viven </a:t>
            </a:r>
            <a:r>
              <a:rPr lang="it-IT" sz="2400" b="1" dirty="0" smtClean="0">
                <a:solidFill>
                  <a:srgbClr val="C00000"/>
                </a:solidFill>
                <a:latin typeface="Comic Sans MS" pitchFamily="66" charset="0"/>
              </a:rPr>
              <a:t>con </a:t>
            </a:r>
            <a:r>
              <a:rPr lang="it-IT" sz="2400" b="1" dirty="0" smtClean="0">
                <a:solidFill>
                  <a:srgbClr val="C00000"/>
                </a:solidFill>
                <a:latin typeface="Comic Sans MS" pitchFamily="66" charset="0"/>
              </a:rPr>
              <a:t>nosotros.</a:t>
            </a:r>
            <a:endParaRPr lang="it-IT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Picture 6" descr="Imprenditore, Avvio, Start-Up, Uomo, Pianificazi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609600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Purple, Blu, Indaco, Impianto, Natura, Fiori, Fiore"/>
          <p:cNvPicPr>
            <a:picLocks noChangeAspect="1" noChangeArrowheads="1"/>
          </p:cNvPicPr>
          <p:nvPr/>
        </p:nvPicPr>
        <p:blipFill>
          <a:blip r:embed="rId2" cstate="print"/>
          <a:srcRect l="8263" r="35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4355976" y="260648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4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Añil</a:t>
            </a:r>
            <a:endParaRPr lang="it-IT" sz="4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sultato immagini per inda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  <p:sp>
        <p:nvSpPr>
          <p:cNvPr id="9220" name="AutoShape 4" descr="Risultato immagini per indaco col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222" name="AutoShape 6" descr="Risultato immagini per indaco col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460375" y="260648"/>
            <a:ext cx="82160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B0F0"/>
                </a:solidFill>
                <a:latin typeface="Comic Sans MS" pitchFamily="66" charset="0"/>
              </a:rPr>
              <a:t>Leer, conocer, eligiendo bien las fuentes y aprovechar el tiempo, tal vez también para estudiar, </a:t>
            </a:r>
            <a:endParaRPr lang="it-IT" sz="24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5122" name="AutoShape 2" descr="Risultato immagini per vatican ne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24" name="AutoShape 4" descr="Risultato immagini per vatican ne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26" name="AutoShape 6" descr="Risultato immagini per vatican ne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128" name="Picture 8" descr="Risultato immagini per vatican new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196752"/>
            <a:ext cx="3114675" cy="1466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0" name="Picture 10" descr="Risultato immagini per città nuova giorna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59475">
            <a:off x="249589" y="1903839"/>
            <a:ext cx="2381250" cy="95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32" name="AutoShape 12" descr="Risultato immagini per sito web vatic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34" name="AutoShape 14" descr="Risultato immagini per avvenir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140" name="Picture 20" descr="Risultato immagini per avvenire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5589240"/>
            <a:ext cx="3888432" cy="108229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142" name="Picture 22" descr="Risultato immagini per diocesi di patt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992520">
            <a:off x="6502548" y="1629982"/>
            <a:ext cx="2385728" cy="107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44" name="Picture 24" descr="Risultato immagini per studia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2492896"/>
            <a:ext cx="6120680" cy="306034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isultato immagini per inda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251520" y="332656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B0F0"/>
                </a:solidFill>
                <a:latin typeface="Comic Sans MS" pitchFamily="66" charset="0"/>
              </a:rPr>
              <a:t>aprender algunas palabras en otro idioma desconocido… </a:t>
            </a:r>
            <a:r>
              <a:rPr lang="it-IT" sz="2400" b="1" dirty="0" smtClean="0">
                <a:solidFill>
                  <a:srgbClr val="00B0F0"/>
                </a:solidFill>
                <a:latin typeface="Comic Sans MS" pitchFamily="66" charset="0"/>
              </a:rPr>
              <a:t/>
            </a:r>
            <a:br>
              <a:rPr lang="it-IT" sz="2400" b="1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it-IT" sz="2400" b="1" dirty="0" smtClean="0">
                <a:solidFill>
                  <a:srgbClr val="00B0F0"/>
                </a:solidFill>
                <a:latin typeface="Comic Sans MS" pitchFamily="66" charset="0"/>
              </a:rPr>
              <a:t>¡Nos </a:t>
            </a:r>
            <a:r>
              <a:rPr lang="it-IT" sz="2400" b="1" dirty="0" smtClean="0">
                <a:solidFill>
                  <a:srgbClr val="00B0F0"/>
                </a:solidFill>
                <a:latin typeface="Comic Sans MS" pitchFamily="66" charset="0"/>
              </a:rPr>
              <a:t>prepara </a:t>
            </a:r>
            <a:r>
              <a:rPr lang="it-IT" sz="2400" b="1" dirty="0" smtClean="0">
                <a:solidFill>
                  <a:srgbClr val="00B0F0"/>
                </a:solidFill>
                <a:latin typeface="Comic Sans MS" pitchFamily="66" charset="0"/>
              </a:rPr>
              <a:t>para el mundo unido</a:t>
            </a:r>
            <a:r>
              <a:rPr lang="it-IT" sz="2400" b="1" dirty="0" smtClean="0">
                <a:solidFill>
                  <a:srgbClr val="00B0F0"/>
                </a:solidFill>
                <a:latin typeface="Comic Sans MS" pitchFamily="66" charset="0"/>
              </a:rPr>
              <a:t>!</a:t>
            </a:r>
            <a:endParaRPr lang="it-IT" sz="24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3074" name="Picture 2" descr="Risultato immagini per studiare ling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7444517" cy="453650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5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Croco, Fiore, Primavera, Buhen, Viola"/>
          <p:cNvPicPr>
            <a:picLocks noChangeAspect="1" noChangeArrowheads="1"/>
          </p:cNvPicPr>
          <p:nvPr/>
        </p:nvPicPr>
        <p:blipFill>
          <a:blip r:embed="rId2" cstate="print"/>
          <a:srcRect l="747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4572000" y="332656"/>
            <a:ext cx="186140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it-IT" sz="3600" b="1" spc="150" dirty="0" smtClean="0">
                <a:ln w="11430">
                  <a:solidFill>
                    <a:srgbClr val="7030A0"/>
                  </a:solidFill>
                </a:ln>
                <a:solidFill>
                  <a:srgbClr val="9E5ECE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Violeta</a:t>
            </a:r>
            <a:endParaRPr lang="it-IT" sz="3600" b="1" spc="150" dirty="0">
              <a:ln w="11430">
                <a:solidFill>
                  <a:srgbClr val="7030A0"/>
                </a:solidFill>
              </a:ln>
              <a:solidFill>
                <a:srgbClr val="9E5ECE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5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115616" y="332656"/>
            <a:ext cx="7704856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2400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Es el color de estos días de aislamiento</a:t>
            </a:r>
            <a:r>
              <a:rPr lang="it-IT" sz="2400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. </a:t>
            </a:r>
            <a:endParaRPr lang="it-IT" sz="2400" b="1" spc="150" dirty="0">
              <a:ln w="11430"/>
              <a:solidFill>
                <a:srgbClr val="F8F8F8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 descr="Giglio Di Acqua, Nuphar Lutea, Pianta Acquatica, Fiore"/>
          <p:cNvPicPr>
            <a:picLocks noChangeAspect="1" noChangeArrowheads="1"/>
          </p:cNvPicPr>
          <p:nvPr/>
        </p:nvPicPr>
        <p:blipFill>
          <a:blip r:embed="rId2" cstate="print"/>
          <a:srcRect l="12201"/>
          <a:stretch>
            <a:fillRect/>
          </a:stretch>
        </p:blipFill>
        <p:spPr bwMode="auto">
          <a:xfrm>
            <a:off x="0" y="1086553"/>
            <a:ext cx="9144000" cy="57714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5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71600" y="260648"/>
            <a:ext cx="7632848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2400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Usemos bien, de una, vez los instrumentos de lo “social” (teléfono, móvil, Skype, internet. </a:t>
            </a:r>
            <a:r>
              <a:rPr lang="it-IT" sz="2400" b="1" spc="150" dirty="0">
                <a:ln w="11430"/>
                <a:solidFill>
                  <a:srgbClr val="F8F8F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it-IT" sz="2400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tc.), ¡por</a:t>
            </a:r>
            <a:endParaRPr lang="it-IT" sz="2400" b="1" spc="150" dirty="0">
              <a:ln w="11430"/>
              <a:solidFill>
                <a:srgbClr val="F8F8F8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it-IT" sz="2400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aquella que es </a:t>
            </a:r>
            <a:r>
              <a:rPr lang="it-IT" sz="2400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su</a:t>
            </a:r>
            <a:r>
              <a:rPr lang="it-IT" sz="2400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400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“</a:t>
            </a:r>
            <a:r>
              <a:rPr lang="it-IT" sz="2400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vocación"! </a:t>
            </a:r>
            <a:endParaRPr lang="it-IT" sz="2400" b="1" spc="150" dirty="0">
              <a:ln w="11430"/>
              <a:solidFill>
                <a:srgbClr val="F8F8F8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2" descr="Risultato immagini per videochiamate di grupp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7497094" cy="432048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5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332656"/>
            <a:ext cx="784887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2400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Unir, conectar, </a:t>
            </a:r>
            <a:r>
              <a:rPr lang="it-IT" sz="2400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it-IT" sz="2400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</a:br>
            <a:r>
              <a:rPr lang="it-IT" sz="2400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hacer </a:t>
            </a:r>
            <a:r>
              <a:rPr lang="it-IT" sz="2400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del </a:t>
            </a:r>
            <a:r>
              <a:rPr lang="it-IT" sz="2400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mundo </a:t>
            </a:r>
            <a:r>
              <a:rPr lang="it-IT" sz="2400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una casa. </a:t>
            </a:r>
            <a:endParaRPr lang="it-IT" sz="2400" b="1" spc="150" dirty="0">
              <a:ln w="11430"/>
              <a:solidFill>
                <a:srgbClr val="F8F8F8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6082" name="Picture 2" descr="Risultato immagini per videochiamate di grupp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640960" cy="432048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5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7504" y="332656"/>
            <a:ext cx="885698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2400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Llamadas </a:t>
            </a:r>
            <a:r>
              <a:rPr lang="it-IT" sz="2400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o </a:t>
            </a:r>
            <a:r>
              <a:rPr lang="it-IT" sz="2400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video conferencias de grupo son gratuitas y nos llevan cerca de nuestros hermanos y hermanas, hacen </a:t>
            </a:r>
            <a:r>
              <a:rPr lang="it-IT" sz="2400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del </a:t>
            </a:r>
            <a:r>
              <a:rPr lang="it-IT" sz="2400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mundo </a:t>
            </a:r>
            <a:r>
              <a:rPr lang="it-IT" sz="2400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una sola casa</a:t>
            </a:r>
            <a:r>
              <a:rPr lang="it-IT" sz="2400" b="1" spc="150" dirty="0">
                <a:ln w="11430"/>
                <a:solidFill>
                  <a:srgbClr val="F8F8F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...</a:t>
            </a:r>
          </a:p>
        </p:txBody>
      </p:sp>
      <p:pic>
        <p:nvPicPr>
          <p:cNvPr id="45064" name="Picture 8" descr="Risultato immagini per videochiamate di grupp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064894" cy="453650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ramonto, Dawn, Sun, Al Tramonto, Se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17440"/>
            <a:ext cx="9176781" cy="5040560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3895455" y="5934670"/>
            <a:ext cx="1482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Rojo</a:t>
            </a:r>
            <a:endParaRPr lang="it-IT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Risultato immagini per andrà tutto be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01752" cy="5881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sellaDiTesto 2"/>
          <p:cNvSpPr txBox="1"/>
          <p:nvPr/>
        </p:nvSpPr>
        <p:spPr>
          <a:xfrm>
            <a:off x="4932040" y="83671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>
                <a:solidFill>
                  <a:srgbClr val="FF0000"/>
                </a:solidFill>
                <a:latin typeface="Comic Sans MS" pitchFamily="66" charset="0"/>
              </a:rPr>
              <a:t>Elaborado por </a:t>
            </a:r>
            <a:r>
              <a:rPr lang="it-IT" i="1" dirty="0" smtClean="0">
                <a:solidFill>
                  <a:srgbClr val="FF0000"/>
                </a:solidFill>
                <a:latin typeface="Comic Sans MS" pitchFamily="66" charset="0"/>
              </a:rPr>
              <a:t>Anna Lollo</a:t>
            </a:r>
          </a:p>
          <a:p>
            <a:pPr algn="ctr"/>
            <a:r>
              <a:rPr lang="it-IT" i="1" dirty="0" smtClean="0">
                <a:solidFill>
                  <a:srgbClr val="FF0000"/>
                </a:solidFill>
                <a:latin typeface="Comic Sans MS" pitchFamily="66" charset="0"/>
              </a:rPr>
              <a:t>Imágines sacadas de la WEB</a:t>
            </a:r>
            <a:endParaRPr lang="it-IT" i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971600" y="260648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Hacer </a:t>
            </a:r>
            <a:r>
              <a:rPr lang="it-IT" sz="24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(o </a:t>
            </a:r>
            <a:r>
              <a:rPr lang="it-IT" sz="24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rehacer) el </a:t>
            </a:r>
            <a:r>
              <a:rPr lang="it-IT" sz="24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“</a:t>
            </a:r>
            <a:r>
              <a:rPr lang="it-IT" sz="24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fardo” el montón: </a:t>
            </a:r>
            <a:r>
              <a:rPr lang="it-IT" sz="24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/>
            </a:r>
            <a:br>
              <a:rPr lang="it-IT" sz="24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</a:br>
            <a:r>
              <a:rPr lang="it-IT" sz="24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tenemos tiempo para estar en </a:t>
            </a:r>
            <a:r>
              <a:rPr lang="it-IT" sz="24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casa </a:t>
            </a:r>
            <a:r>
              <a:rPr lang="it-IT" sz="24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y preparar </a:t>
            </a:r>
            <a:r>
              <a:rPr lang="it-IT" sz="24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/>
            </a:r>
            <a:br>
              <a:rPr lang="it-IT" sz="24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</a:br>
            <a:r>
              <a:rPr lang="it-IT" sz="24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el </a:t>
            </a:r>
            <a:r>
              <a:rPr lang="it-IT" sz="24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superfluo </a:t>
            </a:r>
            <a:r>
              <a:rPr lang="it-IT" sz="2400" b="1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para donar</a:t>
            </a:r>
            <a:endParaRPr lang="it-IT" sz="24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6146" name="Picture 2" descr="Risultato immagini per fare fagot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628800"/>
            <a:ext cx="4435564" cy="3745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2" descr="Risultato immagini per fare fagotto"/>
          <p:cNvPicPr>
            <a:picLocks noChangeAspect="1" noChangeArrowheads="1"/>
          </p:cNvPicPr>
          <p:nvPr/>
        </p:nvPicPr>
        <p:blipFill>
          <a:blip r:embed="rId3" cstate="print"/>
          <a:srcRect l="8381" t="5906" r="6130" b="17314"/>
          <a:stretch>
            <a:fillRect/>
          </a:stretch>
        </p:blipFill>
        <p:spPr bwMode="auto">
          <a:xfrm>
            <a:off x="395536" y="1452310"/>
            <a:ext cx="3816424" cy="48640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Risultato immagini per gesti d'am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364" name="AutoShape 4" descr="Risultato immagini per gesti d'am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380" name="AutoShape 20" descr="Risultato immagini per donare il superflu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382" name="AutoShape 22" descr="Risultato immagini per donare il superflu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5386" name="Picture 26" descr="Risultato immagini per scatoloni viveri"/>
          <p:cNvPicPr>
            <a:picLocks noChangeAspect="1" noChangeArrowheads="1"/>
          </p:cNvPicPr>
          <p:nvPr/>
        </p:nvPicPr>
        <p:blipFill>
          <a:blip r:embed="rId2" cstate="print"/>
          <a:srcRect l="2991" r="15513"/>
          <a:stretch>
            <a:fillRect/>
          </a:stretch>
        </p:blipFill>
        <p:spPr bwMode="auto">
          <a:xfrm>
            <a:off x="-89571" y="332656"/>
            <a:ext cx="9358717" cy="652534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Risultato immagini per gesti d'am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364" name="AutoShape 4" descr="Risultato immagini per gesti d'am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380" name="AutoShape 20" descr="Risultato immagini per donare il superflu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382" name="AutoShape 22" descr="Risultato immagini per donare il superflu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6870" name="Picture 6" descr="Risultato immagini per scatola gioc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932374" cy="594928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6872" name="Picture 8" descr="Risultato immagini per peluche"/>
          <p:cNvPicPr>
            <a:picLocks noChangeAspect="1" noChangeArrowheads="1"/>
          </p:cNvPicPr>
          <p:nvPr/>
        </p:nvPicPr>
        <p:blipFill>
          <a:blip r:embed="rId3" cstate="print"/>
          <a:srcRect l="18302" t="21401" r="9798"/>
          <a:stretch>
            <a:fillRect/>
          </a:stretch>
        </p:blipFill>
        <p:spPr bwMode="auto">
          <a:xfrm>
            <a:off x="971600" y="404664"/>
            <a:ext cx="7387950" cy="591989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wisia, Bitterwurz, Fiore, Arancione, Luminoso, Gial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377280"/>
            <a:ext cx="9324528" cy="648072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Rettangolo 4"/>
          <p:cNvSpPr/>
          <p:nvPr/>
        </p:nvSpPr>
        <p:spPr>
          <a:xfrm>
            <a:off x="3243796" y="188640"/>
            <a:ext cx="2445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Naranja</a:t>
            </a:r>
            <a:endParaRPr lang="it-IT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Sfocatura, Smartphone, In Chat, Cellulare, Close Up"/>
          <p:cNvPicPr>
            <a:picLocks noChangeAspect="1" noChangeArrowheads="1"/>
          </p:cNvPicPr>
          <p:nvPr/>
        </p:nvPicPr>
        <p:blipFill>
          <a:blip r:embed="rId2" cstate="print"/>
          <a:srcRect t="7132"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Rettangolo 3"/>
          <p:cNvSpPr/>
          <p:nvPr/>
        </p:nvSpPr>
        <p:spPr>
          <a:xfrm>
            <a:off x="1115616" y="332656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latin typeface="Comic Sans MS" pitchFamily="66" charset="0"/>
              </a:rPr>
              <a:t>Hac</a:t>
            </a:r>
            <a:r>
              <a:rPr lang="it-IT" sz="2400" b="1" dirty="0" smtClean="0">
                <a:latin typeface="Comic Sans MS" pitchFamily="66" charset="0"/>
              </a:rPr>
              <a:t>er llamadas telefónicas a los amigos que  no hablamos desde hace tiempo</a:t>
            </a:r>
            <a:r>
              <a:rPr lang="it-IT" sz="2400" b="1" dirty="0" smtClean="0">
                <a:latin typeface="Comic Sans MS" pitchFamily="66" charset="0"/>
              </a:rPr>
              <a:t>… </a:t>
            </a:r>
            <a:r>
              <a:rPr lang="it-IT" sz="2400" b="1" dirty="0" smtClean="0">
                <a:latin typeface="Comic Sans MS" pitchFamily="66" charset="0"/>
              </a:rPr>
              <a:t>Justo con aquellos con los que no tenemos            mucho contacto. </a:t>
            </a:r>
            <a:endParaRPr lang="it-IT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332656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Comic Sans MS" pitchFamily="66" charset="0"/>
              </a:rPr>
              <a:t>E</a:t>
            </a:r>
            <a:r>
              <a:rPr lang="it-IT" sz="2400" b="1" dirty="0" smtClean="0">
                <a:latin typeface="Comic Sans MS" pitchFamily="66" charset="0"/>
              </a:rPr>
              <a:t>n tiempo de cuarentena no se sorprenderán </a:t>
            </a:r>
            <a:r>
              <a:rPr lang="it-IT" sz="2400" b="1" dirty="0" smtClean="0">
                <a:latin typeface="Comic Sans MS" pitchFamily="66" charset="0"/>
              </a:rPr>
              <a:t/>
            </a:r>
            <a:br>
              <a:rPr lang="it-IT" sz="2400" b="1" dirty="0" smtClean="0">
                <a:latin typeface="Comic Sans MS" pitchFamily="66" charset="0"/>
              </a:rPr>
            </a:br>
            <a:r>
              <a:rPr lang="it-IT" sz="2400" b="1" dirty="0" smtClean="0">
                <a:latin typeface="Comic Sans MS" pitchFamily="66" charset="0"/>
              </a:rPr>
              <a:t>(es </a:t>
            </a:r>
            <a:r>
              <a:rPr lang="it-IT" sz="2400" b="1" dirty="0" smtClean="0">
                <a:latin typeface="Comic Sans MS" pitchFamily="66" charset="0"/>
              </a:rPr>
              <a:t>una </a:t>
            </a:r>
            <a:r>
              <a:rPr lang="it-IT" sz="2400" b="1" dirty="0" smtClean="0">
                <a:latin typeface="Comic Sans MS" pitchFamily="66" charset="0"/>
              </a:rPr>
              <a:t>justificación que funciona</a:t>
            </a:r>
            <a:r>
              <a:rPr lang="it-IT" sz="2400" b="1" dirty="0" smtClean="0">
                <a:latin typeface="Comic Sans MS" pitchFamily="66" charset="0"/>
              </a:rPr>
              <a:t>) </a:t>
            </a:r>
            <a:br>
              <a:rPr lang="it-IT" sz="2400" b="1" dirty="0" smtClean="0">
                <a:latin typeface="Comic Sans MS" pitchFamily="66" charset="0"/>
              </a:rPr>
            </a:br>
            <a:r>
              <a:rPr lang="it-IT" sz="2400" b="1" dirty="0" smtClean="0">
                <a:latin typeface="Comic Sans MS" pitchFamily="66" charset="0"/>
              </a:rPr>
              <a:t>y podremos entablar otra vez la relación. </a:t>
            </a:r>
            <a:endParaRPr lang="it-IT" sz="2400" b="1" dirty="0">
              <a:latin typeface="Comic Sans MS" pitchFamily="66" charset="0"/>
            </a:endParaRPr>
          </a:p>
        </p:txBody>
      </p:sp>
      <p:pic>
        <p:nvPicPr>
          <p:cNvPr id="12292" name="Picture 4" descr="Apple, Iphone, Smartphone, Tecnologia"/>
          <p:cNvPicPr>
            <a:picLocks noChangeAspect="1" noChangeArrowheads="1"/>
          </p:cNvPicPr>
          <p:nvPr/>
        </p:nvPicPr>
        <p:blipFill>
          <a:blip r:embed="rId2" cstate="print"/>
          <a:srcRect t="5951"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255</Words>
  <Application>Microsoft Office PowerPoint</Application>
  <PresentationFormat>Presentación en pantalla (4:3)</PresentationFormat>
  <Paragraphs>30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di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User</cp:lastModifiedBy>
  <cp:revision>74</cp:revision>
  <dcterms:created xsi:type="dcterms:W3CDTF">2020-03-16T21:18:34Z</dcterms:created>
  <dcterms:modified xsi:type="dcterms:W3CDTF">2020-03-19T23:19:05Z</dcterms:modified>
</cp:coreProperties>
</file>